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6" r:id="rId10"/>
    <p:sldId id="267" r:id="rId11"/>
    <p:sldId id="271" r:id="rId12"/>
    <p:sldId id="268" r:id="rId13"/>
    <p:sldId id="270" r:id="rId14"/>
    <p:sldId id="26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50F2F-1861-4599-8D2D-E9FF7A0902AE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0A8ED-27AE-4E17-955A-3FFBBB4060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50F2F-1861-4599-8D2D-E9FF7A0902AE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0A8ED-27AE-4E17-955A-3FFBBB4060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50F2F-1861-4599-8D2D-E9FF7A0902AE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0A8ED-27AE-4E17-955A-3FFBBB406015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50F2F-1861-4599-8D2D-E9FF7A0902AE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0A8ED-27AE-4E17-955A-3FFBBB40601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50F2F-1861-4599-8D2D-E9FF7A0902AE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0A8ED-27AE-4E17-955A-3FFBBB4060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50F2F-1861-4599-8D2D-E9FF7A0902AE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0A8ED-27AE-4E17-955A-3FFBBB40601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50F2F-1861-4599-8D2D-E9FF7A0902AE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0A8ED-27AE-4E17-955A-3FFBBB4060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50F2F-1861-4599-8D2D-E9FF7A0902AE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0A8ED-27AE-4E17-955A-3FFBBB4060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50F2F-1861-4599-8D2D-E9FF7A0902AE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0A8ED-27AE-4E17-955A-3FFBBB4060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50F2F-1861-4599-8D2D-E9FF7A0902AE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0A8ED-27AE-4E17-955A-3FFBBB406015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50F2F-1861-4599-8D2D-E9FF7A0902AE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0A8ED-27AE-4E17-955A-3FFBBB40601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6450F2F-1861-4599-8D2D-E9FF7A0902AE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60A8ED-27AE-4E17-955A-3FFBBB40601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8032" y="0"/>
            <a:ext cx="7772400" cy="1008112"/>
          </a:xfrm>
        </p:spPr>
        <p:txBody>
          <a:bodyPr/>
          <a:lstStyle/>
          <a:p>
            <a:r>
              <a:rPr lang="ru-RU" dirty="0" smtClean="0"/>
              <a:t>Экологический туризм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5517232"/>
            <a:ext cx="67687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2000" dirty="0" smtClean="0">
                <a:solidFill>
                  <a:prstClr val="white">
                    <a:lumMod val="95000"/>
                  </a:prstClr>
                </a:solidFill>
                <a:latin typeface="Trebuchet MS"/>
              </a:rPr>
              <a:t>Криворучко С.А., </a:t>
            </a:r>
            <a:r>
              <a:rPr lang="ru-RU" sz="2000" dirty="0">
                <a:solidFill>
                  <a:prstClr val="white">
                    <a:lumMod val="95000"/>
                  </a:prstClr>
                </a:solidFill>
                <a:latin typeface="Trebuchet MS"/>
              </a:rPr>
              <a:t>эколог, </a:t>
            </a:r>
          </a:p>
          <a:p>
            <a:pPr lvl="0" algn="r"/>
            <a:r>
              <a:rPr lang="ru-RU" sz="2000" dirty="0">
                <a:solidFill>
                  <a:prstClr val="white">
                    <a:lumMod val="95000"/>
                  </a:prstClr>
                </a:solidFill>
                <a:latin typeface="Trebuchet MS"/>
              </a:rPr>
              <a:t>член-корр. Международной </a:t>
            </a:r>
            <a:r>
              <a:rPr lang="ru-RU" sz="2000" dirty="0" smtClean="0">
                <a:solidFill>
                  <a:prstClr val="white">
                    <a:lumMod val="95000"/>
                  </a:prstClr>
                </a:solidFill>
                <a:latin typeface="Trebuchet MS"/>
              </a:rPr>
              <a:t>академии экологической безопасности </a:t>
            </a:r>
            <a:r>
              <a:rPr lang="ru-RU" sz="2000" dirty="0">
                <a:solidFill>
                  <a:prstClr val="white">
                    <a:lumMod val="95000"/>
                  </a:prstClr>
                </a:solidFill>
                <a:latin typeface="Trebuchet MS"/>
              </a:rPr>
              <a:t>и </a:t>
            </a:r>
            <a:r>
              <a:rPr lang="ru-RU" sz="2000" dirty="0" smtClean="0">
                <a:solidFill>
                  <a:prstClr val="white">
                    <a:lumMod val="95000"/>
                  </a:prstClr>
                </a:solidFill>
                <a:latin typeface="Trebuchet MS"/>
              </a:rPr>
              <a:t>природопользования </a:t>
            </a:r>
            <a:r>
              <a:rPr lang="ru-RU" sz="2000" dirty="0">
                <a:solidFill>
                  <a:prstClr val="white">
                    <a:lumMod val="95000"/>
                  </a:prstClr>
                </a:solidFill>
                <a:latin typeface="Trebuchet MS"/>
              </a:rPr>
              <a:t>(МАЭБП</a:t>
            </a:r>
            <a:r>
              <a:rPr lang="ru-RU" sz="2000" dirty="0" smtClean="0">
                <a:solidFill>
                  <a:prstClr val="white">
                    <a:lumMod val="95000"/>
                  </a:prstClr>
                </a:solidFill>
                <a:latin typeface="Trebuchet MS"/>
              </a:rPr>
              <a:t>)</a:t>
            </a:r>
          </a:p>
          <a:p>
            <a:pPr lvl="0" algn="r"/>
            <a:r>
              <a:rPr lang="ru-RU" sz="2000" dirty="0" smtClean="0">
                <a:solidFill>
                  <a:prstClr val="white">
                    <a:lumMod val="95000"/>
                  </a:prstClr>
                </a:solidFill>
                <a:latin typeface="Trebuchet MS"/>
              </a:rPr>
              <a:t>25.11.2016</a:t>
            </a:r>
            <a:endParaRPr lang="ru-RU" sz="2000" dirty="0">
              <a:solidFill>
                <a:prstClr val="white">
                  <a:lumMod val="95000"/>
                </a:prstClr>
              </a:solidFill>
              <a:latin typeface="Trebuchet MS"/>
            </a:endParaRPr>
          </a:p>
        </p:txBody>
      </p:sp>
      <p:pic>
        <p:nvPicPr>
          <p:cNvPr id="1029" name="Picture 5" descr="D:\Фото\Trip\DSCN15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4536504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170" y="1052736"/>
            <a:ext cx="4386263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322449" y="5505604"/>
            <a:ext cx="67896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Криворучко С.А., эколог, член-корр. Международной академии </a:t>
            </a:r>
          </a:p>
          <a:p>
            <a:r>
              <a:rPr lang="ru-RU" dirty="0">
                <a:solidFill>
                  <a:schemeClr val="bg1"/>
                </a:solidFill>
              </a:rPr>
              <a:t>экологической безопасности и природопользования (МАЭБП)</a:t>
            </a:r>
          </a:p>
          <a:p>
            <a:pPr algn="r"/>
            <a:r>
              <a:rPr lang="ru-RU" dirty="0">
                <a:solidFill>
                  <a:schemeClr val="bg1"/>
                </a:solidFill>
              </a:rPr>
              <a:t>25.11.2016</a:t>
            </a:r>
          </a:p>
        </p:txBody>
      </p:sp>
    </p:spTree>
    <p:extLst>
      <p:ext uri="{BB962C8B-B14F-4D97-AF65-F5344CB8AC3E}">
        <p14:creationId xmlns:p14="http://schemas.microsoft.com/office/powerpoint/2010/main" val="43680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49613" y="1196752"/>
            <a:ext cx="8894387" cy="518457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1008112"/>
          </a:xfrm>
        </p:spPr>
        <p:txBody>
          <a:bodyPr>
            <a:normAutofit/>
          </a:bodyPr>
          <a:lstStyle/>
          <a:p>
            <a:endParaRPr lang="ru-RU" sz="4000" b="1" dirty="0"/>
          </a:p>
        </p:txBody>
      </p:sp>
      <p:pic>
        <p:nvPicPr>
          <p:cNvPr id="4098" name="Picture 2" descr="D:\Фото\Фотовесна\20150502_1458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49613" y="1196752"/>
            <a:ext cx="8894387" cy="518457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1008112"/>
          </a:xfrm>
        </p:spPr>
        <p:txBody>
          <a:bodyPr>
            <a:normAutofit/>
          </a:bodyPr>
          <a:lstStyle/>
          <a:p>
            <a:endParaRPr lang="ru-RU" sz="4000" b="1" dirty="0"/>
          </a:p>
        </p:txBody>
      </p:sp>
      <p:pic>
        <p:nvPicPr>
          <p:cNvPr id="6146" name="Picture 2" descr="D:\Фото\Trip\DSCN16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76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49613" y="1196752"/>
            <a:ext cx="8894387" cy="518457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1008112"/>
          </a:xfrm>
        </p:spPr>
        <p:txBody>
          <a:bodyPr>
            <a:normAutofit/>
          </a:bodyPr>
          <a:lstStyle/>
          <a:p>
            <a:endParaRPr lang="ru-RU" sz="4000" b="1" dirty="0"/>
          </a:p>
        </p:txBody>
      </p:sp>
      <p:pic>
        <p:nvPicPr>
          <p:cNvPr id="3074" name="Picture 2" descr="D:\Фото\IMG-20160204-WA0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21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49613" y="1196752"/>
            <a:ext cx="8894387" cy="518457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1008112"/>
          </a:xfrm>
        </p:spPr>
        <p:txBody>
          <a:bodyPr>
            <a:normAutofit/>
          </a:bodyPr>
          <a:lstStyle/>
          <a:p>
            <a:endParaRPr lang="ru-RU" sz="4000" b="1" dirty="0"/>
          </a:p>
        </p:txBody>
      </p:sp>
      <p:pic>
        <p:nvPicPr>
          <p:cNvPr id="5122" name="Picture 2" descr="D:\Фото\Trip\20150622_0953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90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1008112"/>
          </a:xfrm>
        </p:spPr>
        <p:txBody>
          <a:bodyPr>
            <a:normAutofit/>
          </a:bodyPr>
          <a:lstStyle/>
          <a:p>
            <a:r>
              <a:rPr lang="ru-RU" dirty="0" smtClean="0"/>
              <a:t>Спасибо за внимание </a:t>
            </a:r>
            <a:endParaRPr lang="ru-RU" sz="4000" b="1" dirty="0"/>
          </a:p>
        </p:txBody>
      </p:sp>
      <p:pic>
        <p:nvPicPr>
          <p:cNvPr id="4" name="Picture 2" descr="D:\Фото\IMG-20160611-WA000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47" y="1341438"/>
            <a:ext cx="8879870" cy="5327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7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2196552"/>
            <a:ext cx="8894387" cy="4641379"/>
          </a:xfrm>
        </p:spPr>
        <p:txBody>
          <a:bodyPr/>
          <a:lstStyle/>
          <a:p>
            <a:endParaRPr lang="en-US" b="1" dirty="0" smtClean="0"/>
          </a:p>
          <a:p>
            <a:r>
              <a:rPr lang="ru-RU" b="1" dirty="0" smtClean="0"/>
              <a:t>Словарь Ушакова</a:t>
            </a:r>
            <a:r>
              <a:rPr lang="en-US" dirty="0" smtClean="0"/>
              <a:t>:</a:t>
            </a:r>
            <a:r>
              <a:rPr lang="ru-RU" dirty="0" smtClean="0"/>
              <a:t> (фр</a:t>
            </a:r>
            <a:r>
              <a:rPr lang="ru-RU" dirty="0"/>
              <a:t>.</a:t>
            </a:r>
            <a:r>
              <a:rPr lang="en-US" dirty="0" smtClean="0"/>
              <a:t> </a:t>
            </a:r>
            <a:r>
              <a:rPr lang="en-US" i="1" dirty="0" err="1" smtClean="0"/>
              <a:t>tourisme</a:t>
            </a:r>
            <a:r>
              <a:rPr lang="en-US" dirty="0" smtClean="0"/>
              <a:t> </a:t>
            </a:r>
            <a:r>
              <a:rPr lang="ru-RU" dirty="0" smtClean="0"/>
              <a:t>)</a:t>
            </a:r>
            <a:r>
              <a:rPr lang="en-US" dirty="0" smtClean="0"/>
              <a:t>: </a:t>
            </a:r>
            <a:r>
              <a:rPr lang="ru-RU" dirty="0" smtClean="0"/>
              <a:t> прогулка</a:t>
            </a:r>
            <a:r>
              <a:rPr lang="ru-RU" dirty="0"/>
              <a:t>, </a:t>
            </a:r>
            <a:r>
              <a:rPr lang="ru-RU" dirty="0" smtClean="0"/>
              <a:t>поездка, путешествие, поездка</a:t>
            </a:r>
            <a:r>
              <a:rPr lang="ru-RU" dirty="0"/>
              <a:t>, </a:t>
            </a:r>
            <a:r>
              <a:rPr lang="ru-RU" dirty="0" smtClean="0"/>
              <a:t>поход </a:t>
            </a:r>
            <a:r>
              <a:rPr lang="ru-RU" dirty="0"/>
              <a:t>в свободное время, один из видов </a:t>
            </a:r>
            <a:r>
              <a:rPr lang="ru-RU" dirty="0" smtClean="0"/>
              <a:t>активного отдыха.  </a:t>
            </a:r>
          </a:p>
          <a:p>
            <a:r>
              <a:rPr lang="ru-RU" b="1" dirty="0" smtClean="0"/>
              <a:t>Толковый словарь русского языка</a:t>
            </a:r>
            <a:r>
              <a:rPr lang="en-US" dirty="0" smtClean="0"/>
              <a:t>: </a:t>
            </a:r>
            <a:r>
              <a:rPr lang="ru-RU" dirty="0" smtClean="0"/>
              <a:t> </a:t>
            </a:r>
            <a:r>
              <a:rPr lang="ru-RU" dirty="0"/>
              <a:t>в</a:t>
            </a:r>
            <a:r>
              <a:rPr lang="ru-RU" dirty="0" smtClean="0"/>
              <a:t>ид </a:t>
            </a:r>
            <a:r>
              <a:rPr lang="ru-RU" dirty="0"/>
              <a:t>спорта групповые походы, имеющие целью физическую закалку </a:t>
            </a:r>
            <a:r>
              <a:rPr lang="ru-RU" dirty="0" smtClean="0"/>
              <a:t>организма</a:t>
            </a:r>
            <a:r>
              <a:rPr lang="ru-RU" b="1" dirty="0" smtClean="0"/>
              <a:t>. </a:t>
            </a:r>
            <a:r>
              <a:rPr lang="ru-RU" dirty="0"/>
              <a:t>Вид путешествий, совершаемых для отдыха и </a:t>
            </a:r>
            <a:r>
              <a:rPr lang="ru-RU" dirty="0" smtClean="0"/>
              <a:t>самообразования. </a:t>
            </a:r>
          </a:p>
          <a:p>
            <a:r>
              <a:rPr lang="ru-RU" dirty="0" smtClean="0"/>
              <a:t> </a:t>
            </a:r>
            <a:r>
              <a:rPr lang="ru-RU" b="1" dirty="0" smtClean="0"/>
              <a:t>Словарь русского языка Е</a:t>
            </a:r>
            <a:r>
              <a:rPr lang="ru-RU" b="1" dirty="0"/>
              <a:t>ф</a:t>
            </a:r>
            <a:r>
              <a:rPr lang="ru-RU" b="1" dirty="0" smtClean="0"/>
              <a:t>ремовой</a:t>
            </a:r>
            <a:r>
              <a:rPr lang="en-US" b="1" dirty="0" smtClean="0"/>
              <a:t>:</a:t>
            </a:r>
            <a:r>
              <a:rPr lang="ru-RU" b="1" dirty="0" smtClean="0"/>
              <a:t> </a:t>
            </a:r>
            <a:r>
              <a:rPr lang="ru-RU" dirty="0"/>
              <a:t>п</a:t>
            </a:r>
            <a:r>
              <a:rPr lang="ru-RU" dirty="0" smtClean="0"/>
              <a:t>утешествия </a:t>
            </a:r>
            <a:r>
              <a:rPr lang="ru-RU" dirty="0"/>
              <a:t>как вид активного отдыха, преследующего познавательную, спортивную и т.п. цели </a:t>
            </a:r>
            <a:endParaRPr lang="ru-RU" dirty="0" smtClean="0"/>
          </a:p>
          <a:p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1074448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r>
              <a:rPr lang="ru-RU" dirty="0" smtClean="0"/>
              <a:t>«</a:t>
            </a:r>
            <a:r>
              <a:rPr lang="ru-RU" sz="4000" dirty="0" smtClean="0"/>
              <a:t>Для </a:t>
            </a:r>
            <a:r>
              <a:rPr lang="ru-RU" sz="4000" dirty="0"/>
              <a:t>того, чтобы понять как развивать, необходимо понимать, что </a:t>
            </a:r>
            <a:r>
              <a:rPr lang="ru-RU" sz="4000" dirty="0" smtClean="0"/>
              <a:t>развивать»</a:t>
            </a:r>
            <a:br>
              <a:rPr lang="ru-RU" sz="4000" dirty="0" smtClean="0"/>
            </a:br>
            <a:r>
              <a:rPr lang="ru-RU" sz="4000" dirty="0" smtClean="0"/>
              <a:t>ТУРИЗМ </a:t>
            </a:r>
            <a:r>
              <a:rPr lang="en-US" sz="4000" dirty="0" smtClean="0"/>
              <a:t>(</a:t>
            </a:r>
            <a:r>
              <a:rPr lang="ru-RU" sz="4000" dirty="0" err="1" smtClean="0"/>
              <a:t>русск</a:t>
            </a:r>
            <a:r>
              <a:rPr lang="ru-RU" sz="4000" dirty="0" smtClean="0"/>
              <a:t>=</a:t>
            </a:r>
            <a:r>
              <a:rPr lang="ru-RU" sz="4000" dirty="0" err="1" smtClean="0"/>
              <a:t>кырг</a:t>
            </a:r>
            <a:r>
              <a:rPr lang="ru-RU" sz="4000" dirty="0" smtClean="0"/>
              <a:t> – словарь </a:t>
            </a:r>
            <a:r>
              <a:rPr lang="ru-RU" sz="4000" dirty="0" err="1" smtClean="0"/>
              <a:t>Юдахина</a:t>
            </a:r>
            <a:r>
              <a:rPr lang="ru-RU" sz="4000" dirty="0" smtClean="0"/>
              <a:t>)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29954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2109" y="1916832"/>
            <a:ext cx="8894387" cy="4941168"/>
          </a:xfrm>
        </p:spPr>
        <p:txBody>
          <a:bodyPr/>
          <a:lstStyle/>
          <a:p>
            <a:r>
              <a:rPr lang="en-US" b="1" dirty="0" smtClean="0"/>
              <a:t>Webster Dictionary: </a:t>
            </a:r>
            <a:r>
              <a:rPr lang="ru-RU" dirty="0"/>
              <a:t>оказание содействия развитию и продвижению туров в виде типа (вида) бизнеса (индустрии), особенно какой-либо страной. </a:t>
            </a:r>
            <a:r>
              <a:rPr lang="ru-RU" b="1" dirty="0"/>
              <a:t>2. в</a:t>
            </a:r>
            <a:r>
              <a:rPr lang="ru-RU" dirty="0"/>
              <a:t>ид бизнеса по предоставлению жилья людям, совершающим туры </a:t>
            </a:r>
            <a:endParaRPr lang="ru-RU" dirty="0" smtClean="0"/>
          </a:p>
          <a:p>
            <a:r>
              <a:rPr lang="en-US" b="1" dirty="0"/>
              <a:t>The American Heritage </a:t>
            </a:r>
            <a:r>
              <a:rPr lang="en-US" b="1" dirty="0" smtClean="0"/>
              <a:t>Dictionary: </a:t>
            </a:r>
            <a:r>
              <a:rPr lang="ru-RU" dirty="0"/>
              <a:t>Поездка туриста и его размещение. </a:t>
            </a:r>
            <a:r>
              <a:rPr lang="ru-RU" b="1" dirty="0"/>
              <a:t>2. </a:t>
            </a:r>
            <a:r>
              <a:rPr lang="ru-RU" dirty="0"/>
              <a:t>Комплексная поездка (путешествие) с целью посещения мест, представляющих особый интерес. </a:t>
            </a:r>
            <a:r>
              <a:rPr lang="ru-RU" b="1" dirty="0"/>
              <a:t>3</a:t>
            </a:r>
            <a:r>
              <a:rPr lang="ru-RU" dirty="0"/>
              <a:t>. Практика предоставления товаров и услуг </a:t>
            </a:r>
            <a:endParaRPr lang="en-US" dirty="0" smtClean="0"/>
          </a:p>
          <a:p>
            <a:r>
              <a:rPr lang="en-US" b="1" dirty="0"/>
              <a:t>Oxford English </a:t>
            </a:r>
            <a:r>
              <a:rPr lang="en-US" b="1" dirty="0" smtClean="0"/>
              <a:t>Dictionary: </a:t>
            </a:r>
            <a:r>
              <a:rPr lang="ru-RU" dirty="0"/>
              <a:t>коммерческая организация и проведение отпусков (выходных), посещение мест, представляющих интерес </a:t>
            </a:r>
            <a:r>
              <a:rPr lang="en-US" b="1" dirty="0" smtClean="0"/>
              <a:t>  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1074448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r>
              <a:rPr lang="ru-RU" dirty="0" smtClean="0"/>
              <a:t>«</a:t>
            </a:r>
            <a:r>
              <a:rPr lang="ru-RU" sz="4000" dirty="0" smtClean="0"/>
              <a:t>Для </a:t>
            </a:r>
            <a:r>
              <a:rPr lang="ru-RU" sz="4000" dirty="0"/>
              <a:t>того, чтобы понять как развивать, необходимо понимать, что </a:t>
            </a:r>
            <a:r>
              <a:rPr lang="ru-RU" sz="4000" dirty="0" smtClean="0"/>
              <a:t>развивать»</a:t>
            </a:r>
            <a:br>
              <a:rPr lang="ru-RU" sz="4000" dirty="0" smtClean="0"/>
            </a:br>
            <a:r>
              <a:rPr lang="ru-RU" sz="4000" dirty="0" smtClean="0"/>
              <a:t>ТУРИЗМ </a:t>
            </a:r>
            <a:r>
              <a:rPr lang="en-US" sz="4000" dirty="0" smtClean="0"/>
              <a:t>(</a:t>
            </a:r>
            <a:r>
              <a:rPr lang="ru-RU" sz="4000" dirty="0" err="1" smtClean="0"/>
              <a:t>англ</a:t>
            </a:r>
            <a:r>
              <a:rPr lang="ru-RU" sz="4000" dirty="0" smtClean="0"/>
              <a:t>)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87996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49613" y="1919001"/>
            <a:ext cx="8894387" cy="4678351"/>
          </a:xfrm>
        </p:spPr>
        <p:txBody>
          <a:bodyPr/>
          <a:lstStyle/>
          <a:p>
            <a:endParaRPr lang="ru-RU" dirty="0"/>
          </a:p>
          <a:p>
            <a:r>
              <a:rPr lang="ru-RU" dirty="0" smtClean="0"/>
              <a:t> </a:t>
            </a:r>
            <a:r>
              <a:rPr lang="ru-RU" b="1" dirty="0"/>
              <a:t>ТУРИЗМ</a:t>
            </a:r>
            <a:r>
              <a:rPr lang="ru-RU" dirty="0"/>
              <a:t>- временные выезды (путешествия) граждан Кыргызской Республики, иностранных граждан и лиц без гражданства (далее - граждане) за пределы постоянного места жительства в оздоровительных, познавательных или профессионально-деловых, спортивных, религиозных и других целях без занятия оплачиваемой деятельностью в стране (месте) временного пребывания 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1074448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4000" b="1" dirty="0" smtClean="0"/>
              <a:t>ТУРИЗМ</a:t>
            </a:r>
            <a:r>
              <a:rPr lang="en-US" sz="4000" b="1" dirty="0" smtClean="0"/>
              <a:t> </a:t>
            </a:r>
            <a:br>
              <a:rPr lang="en-US" sz="4000" b="1" dirty="0" smtClean="0"/>
            </a:br>
            <a:r>
              <a:rPr lang="ru-RU" sz="3600" dirty="0" smtClean="0"/>
              <a:t>В </a:t>
            </a:r>
            <a:r>
              <a:rPr lang="ru-RU" sz="3600" dirty="0"/>
              <a:t>редакции Закона КР о туризме от 25 марта 1999 года N 34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49950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49613" y="1556792"/>
            <a:ext cx="8894387" cy="5184575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dirty="0" smtClean="0"/>
              <a:t> </a:t>
            </a:r>
            <a:r>
              <a:rPr lang="ru-RU" b="1" dirty="0" smtClean="0"/>
              <a:t>МСОП</a:t>
            </a:r>
            <a:r>
              <a:rPr lang="en-US" dirty="0" smtClean="0"/>
              <a:t>: </a:t>
            </a:r>
            <a:r>
              <a:rPr lang="ru-RU" dirty="0" smtClean="0"/>
              <a:t>Путешествие </a:t>
            </a:r>
            <a:r>
              <a:rPr lang="ru-RU" dirty="0"/>
              <a:t>с ответственностью перед </a:t>
            </a:r>
            <a:r>
              <a:rPr lang="ru-RU" dirty="0" smtClean="0"/>
              <a:t>ОС с </a:t>
            </a:r>
            <a:r>
              <a:rPr lang="ru-RU" dirty="0"/>
              <a:t>целью изучения и наслаждения природой и культурными достопримечательностями</a:t>
            </a:r>
            <a:r>
              <a:rPr lang="ru-RU" dirty="0" smtClean="0"/>
              <a:t>,…, </a:t>
            </a:r>
            <a:r>
              <a:rPr lang="ru-RU" dirty="0"/>
              <a:t>оказывает „мягкое“ воздействие на </a:t>
            </a:r>
            <a:r>
              <a:rPr lang="ru-RU" dirty="0" smtClean="0"/>
              <a:t>ОС…</a:t>
            </a:r>
          </a:p>
          <a:p>
            <a:r>
              <a:rPr lang="ru-RU" b="1" dirty="0" smtClean="0"/>
              <a:t>МОЭ</a:t>
            </a:r>
            <a:r>
              <a:rPr lang="en-US" b="1" dirty="0" smtClean="0"/>
              <a:t> (TIES): </a:t>
            </a:r>
            <a:r>
              <a:rPr lang="ru-RU" dirty="0" smtClean="0"/>
              <a:t>Ответственное </a:t>
            </a:r>
            <a:r>
              <a:rPr lang="ru-RU" dirty="0"/>
              <a:t>путешествие в природные территории, которое содействует охране природы и улучшает благосостояние местного </a:t>
            </a:r>
            <a:r>
              <a:rPr lang="ru-RU" dirty="0" smtClean="0"/>
              <a:t>населения</a:t>
            </a:r>
            <a:endParaRPr lang="en-US" dirty="0" smtClean="0"/>
          </a:p>
          <a:p>
            <a:r>
              <a:rPr lang="en-US" b="1" dirty="0" smtClean="0"/>
              <a:t>WWF: </a:t>
            </a:r>
            <a:r>
              <a:rPr lang="ru-RU" dirty="0" smtClean="0"/>
              <a:t>Туризм</a:t>
            </a:r>
            <a:r>
              <a:rPr lang="ru-RU" dirty="0"/>
              <a:t>, включающий путешествия в места с относительно нетронутой природой, </a:t>
            </a:r>
            <a:r>
              <a:rPr lang="ru-RU" dirty="0" smtClean="0"/>
              <a:t>…, </a:t>
            </a:r>
            <a:r>
              <a:rPr lang="ru-RU" dirty="0"/>
              <a:t>который не нарушает </a:t>
            </a:r>
            <a:r>
              <a:rPr lang="ru-RU" dirty="0" smtClean="0"/>
              <a:t>целостности </a:t>
            </a:r>
            <a:r>
              <a:rPr lang="ru-RU" dirty="0"/>
              <a:t>экосистем и создает </a:t>
            </a:r>
            <a:r>
              <a:rPr lang="ru-RU" dirty="0" smtClean="0"/>
              <a:t>экономические </a:t>
            </a:r>
            <a:r>
              <a:rPr lang="ru-RU" dirty="0"/>
              <a:t>условия, при которых охрана природы и природных ресурсов становится выгодной для местного </a:t>
            </a:r>
            <a:r>
              <a:rPr lang="ru-RU" dirty="0" smtClean="0"/>
              <a:t>населения.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1074448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Экологический туризм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13892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49613" y="1196752"/>
            <a:ext cx="8894387" cy="5184575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Смена турпотоков (горнолыжные курорты и памятники архитектуры в Европе, плохая экология в Азии, военные конфликты)  </a:t>
            </a:r>
          </a:p>
          <a:p>
            <a:endParaRPr lang="ru-RU" dirty="0" smtClean="0"/>
          </a:p>
          <a:p>
            <a:r>
              <a:rPr lang="ru-RU" dirty="0" smtClean="0"/>
              <a:t>Среднегодовой глобальный рост «обычных» туристов – 5%</a:t>
            </a:r>
          </a:p>
          <a:p>
            <a:endParaRPr lang="ru-RU" dirty="0" smtClean="0"/>
          </a:p>
          <a:p>
            <a:r>
              <a:rPr lang="ru-RU" dirty="0" smtClean="0"/>
              <a:t>Среднегодовой глобальный рост «</a:t>
            </a:r>
            <a:r>
              <a:rPr lang="ru-RU" dirty="0" err="1" smtClean="0"/>
              <a:t>экотуристов</a:t>
            </a:r>
            <a:r>
              <a:rPr lang="ru-RU" dirty="0" smtClean="0"/>
              <a:t>» - 10-30%</a:t>
            </a:r>
            <a:endParaRPr lang="en-US" dirty="0" smtClean="0"/>
          </a:p>
          <a:p>
            <a:endParaRPr lang="ru-RU" dirty="0" smtClean="0"/>
          </a:p>
          <a:p>
            <a:r>
              <a:rPr lang="en-US" dirty="0" smtClean="0"/>
              <a:t>Self-directed travellers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Поиск новых «</a:t>
            </a:r>
            <a:r>
              <a:rPr lang="ru-RU" dirty="0" err="1" smtClean="0"/>
              <a:t>экологическичистых</a:t>
            </a:r>
            <a:r>
              <a:rPr lang="ru-RU" dirty="0" smtClean="0"/>
              <a:t>» туристических направлений </a:t>
            </a:r>
          </a:p>
          <a:p>
            <a:endParaRPr lang="ru-RU" dirty="0" smtClean="0"/>
          </a:p>
          <a:p>
            <a:r>
              <a:rPr lang="ru-RU" dirty="0" smtClean="0"/>
              <a:t>Экотуризм как приоритет</a:t>
            </a:r>
            <a:r>
              <a:rPr lang="en-US" dirty="0" smtClean="0"/>
              <a:t>: </a:t>
            </a:r>
            <a:r>
              <a:rPr lang="ru-RU" dirty="0" smtClean="0"/>
              <a:t>Эстони</a:t>
            </a:r>
            <a:r>
              <a:rPr lang="ru-RU" dirty="0"/>
              <a:t>я</a:t>
            </a:r>
            <a:r>
              <a:rPr lang="ru-RU" dirty="0" smtClean="0"/>
              <a:t>, Кения, </a:t>
            </a:r>
            <a:r>
              <a:rPr lang="ru-RU" dirty="0" err="1" smtClean="0"/>
              <a:t>Коста</a:t>
            </a:r>
            <a:r>
              <a:rPr lang="ru-RU" dirty="0" smtClean="0"/>
              <a:t> </a:t>
            </a:r>
            <a:r>
              <a:rPr lang="ru-RU" dirty="0" err="1" smtClean="0"/>
              <a:t>Рика</a:t>
            </a:r>
            <a:r>
              <a:rPr lang="ru-RU" dirty="0" smtClean="0"/>
              <a:t>, Россия, Монголия, Таджикистан и другие страны. 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1008112"/>
          </a:xfrm>
        </p:spPr>
        <p:txBody>
          <a:bodyPr>
            <a:normAutofit/>
          </a:bodyPr>
          <a:lstStyle/>
          <a:p>
            <a:r>
              <a:rPr lang="ru-RU" dirty="0" smtClean="0"/>
              <a:t>Тенденции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428231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2883" y="1340768"/>
            <a:ext cx="8894387" cy="5184575"/>
          </a:xfrm>
        </p:spPr>
        <p:txBody>
          <a:bodyPr>
            <a:normAutofit lnSpcReduction="10000"/>
          </a:bodyPr>
          <a:lstStyle/>
          <a:p>
            <a:r>
              <a:rPr lang="ru-RU" b="1" dirty="0" err="1" smtClean="0"/>
              <a:t>Фототуры</a:t>
            </a:r>
            <a:r>
              <a:rPr lang="ru-RU" b="1" dirty="0" smtClean="0"/>
              <a:t> в дикую природу</a:t>
            </a:r>
            <a:r>
              <a:rPr lang="en-US" b="1" dirty="0" smtClean="0"/>
              <a:t>: </a:t>
            </a:r>
            <a:r>
              <a:rPr lang="ru-RU" dirty="0" smtClean="0"/>
              <a:t>фотоохота </a:t>
            </a:r>
            <a:r>
              <a:rPr lang="ru-RU" dirty="0"/>
              <a:t>на диких </a:t>
            </a:r>
            <a:r>
              <a:rPr lang="ru-RU" dirty="0" smtClean="0"/>
              <a:t>животных, </a:t>
            </a:r>
            <a:r>
              <a:rPr lang="ru-RU" dirty="0"/>
              <a:t>особенно редких и занесённых в Красную Книгу </a:t>
            </a:r>
            <a:r>
              <a:rPr lang="ru-RU" dirty="0" smtClean="0"/>
              <a:t>КР (архар</a:t>
            </a:r>
            <a:r>
              <a:rPr lang="ru-RU" dirty="0"/>
              <a:t>, барс, медведь)</a:t>
            </a:r>
          </a:p>
          <a:p>
            <a:r>
              <a:rPr lang="ru-RU" b="1" dirty="0" smtClean="0"/>
              <a:t>Ботанические туры</a:t>
            </a:r>
            <a:r>
              <a:rPr lang="ru-RU" dirty="0" smtClean="0"/>
              <a:t>, включая фото- </a:t>
            </a:r>
            <a:r>
              <a:rPr lang="ru-RU" dirty="0"/>
              <a:t>и видеосъёмку редких, эндемичных, исчезающих и видов растений и цветов, занесённых в Красную </a:t>
            </a:r>
            <a:r>
              <a:rPr lang="ru-RU" dirty="0" smtClean="0"/>
              <a:t>Книгу КР</a:t>
            </a:r>
          </a:p>
          <a:p>
            <a:r>
              <a:rPr lang="ru-RU" b="1" dirty="0" smtClean="0"/>
              <a:t>Геологические туры </a:t>
            </a:r>
            <a:r>
              <a:rPr lang="ru-RU" dirty="0" smtClean="0"/>
              <a:t>(</a:t>
            </a:r>
            <a:r>
              <a:rPr lang="en-US" dirty="0" err="1" smtClean="0"/>
              <a:t>Studiosus</a:t>
            </a:r>
            <a:r>
              <a:rPr lang="en-US" dirty="0" smtClean="0"/>
              <a:t>, </a:t>
            </a:r>
            <a:r>
              <a:rPr lang="ru-RU" dirty="0" smtClean="0"/>
              <a:t>Германия, Европа</a:t>
            </a:r>
            <a:r>
              <a:rPr lang="en-US" dirty="0" smtClean="0"/>
              <a:t>; </a:t>
            </a:r>
            <a:r>
              <a:rPr lang="ru-RU" dirty="0" smtClean="0"/>
              <a:t>Япония)</a:t>
            </a:r>
            <a:endParaRPr lang="ru-RU" b="1" dirty="0" smtClean="0"/>
          </a:p>
          <a:p>
            <a:r>
              <a:rPr lang="ru-RU" b="1" dirty="0" smtClean="0"/>
              <a:t>Историко-этнографические</a:t>
            </a:r>
            <a:r>
              <a:rPr lang="ru-RU" dirty="0" smtClean="0"/>
              <a:t> (легенды, сказания, святые места – более 1500)</a:t>
            </a:r>
          </a:p>
          <a:p>
            <a:r>
              <a:rPr lang="ru-RU" b="1" dirty="0" smtClean="0"/>
              <a:t>Гастрономические туры</a:t>
            </a:r>
            <a:r>
              <a:rPr lang="en-US" b="1" dirty="0" smtClean="0"/>
              <a:t>: </a:t>
            </a:r>
            <a:r>
              <a:rPr lang="ru-RU" dirty="0" smtClean="0"/>
              <a:t>экологически чистые продукты питания, национальные кухни, юг-север</a:t>
            </a:r>
          </a:p>
          <a:p>
            <a:r>
              <a:rPr lang="en-US" b="1" dirty="0" smtClean="0"/>
              <a:t>Bird watch: </a:t>
            </a:r>
            <a:r>
              <a:rPr lang="ru-RU" dirty="0" smtClean="0"/>
              <a:t>(Каратал-</a:t>
            </a:r>
            <a:r>
              <a:rPr lang="ru-RU" dirty="0" err="1" smtClean="0"/>
              <a:t>Жапырыкский</a:t>
            </a:r>
            <a:r>
              <a:rPr lang="ru-RU" dirty="0" smtClean="0"/>
              <a:t> заповедник, Западный Тянь-Шань)</a:t>
            </a:r>
            <a:r>
              <a:rPr lang="en-US" b="1" dirty="0" smtClean="0"/>
              <a:t> </a:t>
            </a:r>
            <a:endParaRPr lang="ru-RU" b="1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10081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Основа экотуризма – </a:t>
            </a:r>
            <a:br>
              <a:rPr lang="ru-RU" dirty="0" smtClean="0"/>
            </a:br>
            <a:r>
              <a:rPr lang="ru-RU" dirty="0" smtClean="0"/>
              <a:t>природные ресурсы и экология 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31821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49613" y="1196752"/>
            <a:ext cx="8894387" cy="518457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1008112"/>
          </a:xfrm>
        </p:spPr>
        <p:txBody>
          <a:bodyPr>
            <a:normAutofit/>
          </a:bodyPr>
          <a:lstStyle/>
          <a:p>
            <a:endParaRPr lang="ru-RU" sz="4000" b="1" dirty="0"/>
          </a:p>
        </p:txBody>
      </p:sp>
      <p:pic>
        <p:nvPicPr>
          <p:cNvPr id="1026" name="Picture 2" descr="D:\Фото\DSCN03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50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49613" y="1196752"/>
            <a:ext cx="8894387" cy="518457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1008112"/>
          </a:xfrm>
        </p:spPr>
        <p:txBody>
          <a:bodyPr>
            <a:normAutofit/>
          </a:bodyPr>
          <a:lstStyle/>
          <a:p>
            <a:endParaRPr lang="ru-RU" sz="4000" b="1" dirty="0"/>
          </a:p>
        </p:txBody>
      </p:sp>
      <p:pic>
        <p:nvPicPr>
          <p:cNvPr id="2050" name="Picture 2" descr="D:\Фото\DSCN03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166</TotalTime>
  <Words>494</Words>
  <Application>Microsoft Office PowerPoint</Application>
  <PresentationFormat>Экран (4:3)</PresentationFormat>
  <Paragraphs>44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Экологический туризм </vt:lpstr>
      <vt:lpstr>  «Для того, чтобы понять как развивать, необходимо понимать, что развивать» ТУРИЗМ (русск=кырг – словарь Юдахина)</vt:lpstr>
      <vt:lpstr>  «Для того, чтобы понять как развивать, необходимо понимать, что развивать» ТУРИЗМ (англ)</vt:lpstr>
      <vt:lpstr> ТУРИЗМ  В редакции Закона КР о туризме от 25 марта 1999 года N 34</vt:lpstr>
      <vt:lpstr> Экологический туризм</vt:lpstr>
      <vt:lpstr>Тенденции</vt:lpstr>
      <vt:lpstr>Основа экотуризма –  природные ресурсы и экология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15</cp:revision>
  <dcterms:created xsi:type="dcterms:W3CDTF">2016-11-24T06:07:54Z</dcterms:created>
  <dcterms:modified xsi:type="dcterms:W3CDTF">2016-11-25T07:55:08Z</dcterms:modified>
</cp:coreProperties>
</file>